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5.png" ContentType="image/png"/>
  <Override PartName="/ppt/media/image33.png" ContentType="image/png"/>
  <Override PartName="/ppt/media/image30.png" ContentType="image/png"/>
  <Override PartName="/ppt/media/image29.png" ContentType="image/png"/>
  <Override PartName="/ppt/media/image27.jpeg" ContentType="image/jpeg"/>
  <Override PartName="/ppt/media/image25.png" ContentType="image/png"/>
  <Override PartName="/ppt/media/image10.png" ContentType="image/png"/>
  <Override PartName="/ppt/media/image34.jpeg" ContentType="image/jpeg"/>
  <Override PartName="/ppt/media/image24.png" ContentType="image/png"/>
  <Override PartName="/ppt/media/image9.png" ContentType="image/png"/>
  <Override PartName="/ppt/media/image32.jpeg" ContentType="image/jpeg"/>
  <Override PartName="/ppt/media/image23.wmf" ContentType="image/x-wmf"/>
  <Override PartName="/ppt/media/image8.wmf" ContentType="image/x-wmf"/>
  <Override PartName="/ppt/media/image1.wmf" ContentType="image/x-wmf"/>
  <Override PartName="/ppt/media/image40.jpeg" ContentType="image/jpe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jpeg" ContentType="image/jpeg"/>
  <Override PartName="/ppt/media/image4.png" ContentType="image/png"/>
  <Override PartName="/ppt/media/image26.jpeg" ContentType="image/jpeg"/>
  <Override PartName="/ppt/media/image11.wmf" ContentType="image/x-wmf"/>
  <Override PartName="/ppt/media/image28.jpeg" ContentType="image/jpeg"/>
  <Override PartName="/ppt/media/image12.png" ContentType="image/png"/>
  <Override PartName="/ppt/media/image13.png" ContentType="image/png"/>
  <Override PartName="/ppt/media/image14.wmf" ContentType="image/x-wmf"/>
  <Override PartName="/ppt/media/image15.png" ContentType="image/png"/>
  <Override PartName="/ppt/media/image16.png" ContentType="image/png"/>
  <Override PartName="/ppt/media/image31.png" ContentType="image/png"/>
  <Override PartName="/ppt/media/image17.wmf" ContentType="image/x-wmf"/>
  <Override PartName="/ppt/media/image18.png" ContentType="image/png"/>
  <Override PartName="/ppt/media/image19.png" ContentType="image/png"/>
  <Override PartName="/ppt/media/image5.wmf" ContentType="image/x-wmf"/>
  <Override PartName="/ppt/media/image20.wmf" ContentType="image/x-wmf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9144000" cy="684053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7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3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70956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416000" y="6480000"/>
            <a:ext cx="1476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E77332F0-6AA1-42D5-9548-8A2F2C901B76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8218440" y="323640"/>
            <a:ext cx="609480" cy="3214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4680" y="8280"/>
            <a:ext cx="9143640" cy="68288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9AFE2913-6AC9-4992-8A35-725AFEF4B334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783F2480-1CD4-4E67-99D5-D79D56DE69AE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6"/>
          <p:cNvSpPr txBox="1"/>
          <p:nvPr/>
        </p:nvSpPr>
        <p:spPr>
          <a:xfrm>
            <a:off x="320400" y="288000"/>
            <a:ext cx="7743600" cy="41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Lehrstuhl für Musterverfahren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Fakultät für Mustertechnik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9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Technische Universität München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8218800" y="323640"/>
            <a:ext cx="6087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F4E3241F-13AC-4AB3-BEFB-F68F5C1E1A3C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87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0" y="2016000"/>
            <a:ext cx="9144000" cy="4608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AFC34858-4977-4F72-8C82-99318FFAD290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51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C11F0A1E-ABBD-4C21-8205-A206B9357E46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51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1"/>
          <p:cNvSpPr/>
          <p:nvPr/>
        </p:nvSpPr>
        <p:spPr>
          <a:xfrm>
            <a:off x="0" y="0"/>
            <a:ext cx="9144000" cy="6840000"/>
          </a:xfrm>
          <a:prstGeom prst="rect">
            <a:avLst/>
          </a:prstGeom>
          <a:solidFill>
            <a:srgbClr val="004586"/>
          </a:solidFill>
          <a:ln>
            <a:solidFill>
              <a:srgbClr val="808080"/>
            </a:solidFill>
          </a:ln>
        </p:spPr>
      </p:sp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3931C175-2914-4542-AAE2-B664C138672B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1"/>
          <p:cNvSpPr/>
          <p:nvPr/>
        </p:nvSpPr>
        <p:spPr>
          <a:xfrm>
            <a:off x="0" y="0"/>
            <a:ext cx="9144000" cy="6840000"/>
          </a:xfrm>
          <a:prstGeom prst="rect">
            <a:avLst/>
          </a:prstGeom>
          <a:solidFill>
            <a:srgbClr val="000000"/>
          </a:solidFill>
          <a:ln>
            <a:solidFill>
              <a:srgbClr val="808080"/>
            </a:solidFill>
          </a:ln>
        </p:spPr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71CAEFF7-14A3-4533-A693-5AB289EAE0FE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320400" y="1011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Presentation: U-Net Implementation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0" y="3672000"/>
            <a:ext cx="3870000" cy="3162240"/>
          </a:xfrm>
          <a:prstGeom prst="rect">
            <a:avLst/>
          </a:prstGeom>
          <a:ln>
            <a:noFill/>
          </a:ln>
        </p:spPr>
      </p:pic>
      <p:sp>
        <p:nvSpPr>
          <p:cNvPr id="326" name="TextShape 2"/>
          <p:cNvSpPr txBox="1"/>
          <p:nvPr/>
        </p:nvSpPr>
        <p:spPr>
          <a:xfrm>
            <a:off x="324000" y="504720"/>
            <a:ext cx="8532000" cy="42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in Medical Imaging SS16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320400" y="2016000"/>
            <a:ext cx="8532000" cy="158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Claus Meschede, Leonard Rychly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Technische Universität München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Fakultät für Informatik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Chair for Computer Aided Medical Procedures &amp; Augmented Reality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München, July 18, 2016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2"/>
          <a:srcRect l="10515" t="13939" r="13167" b="9743"/>
          <a:stretch/>
        </p:blipFill>
        <p:spPr>
          <a:xfrm>
            <a:off x="4392360" y="3960360"/>
            <a:ext cx="2087640" cy="208764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3"/>
          <a:stretch/>
        </p:blipFill>
        <p:spPr>
          <a:xfrm>
            <a:off x="6699600" y="3960000"/>
            <a:ext cx="2084400" cy="208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216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U-Net with Unpooling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896000" y="338400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Shape 3"/>
          <p:cNvSpPr txBox="1"/>
          <p:nvPr/>
        </p:nvSpPr>
        <p:spPr>
          <a:xfrm>
            <a:off x="1944000" y="1296000"/>
            <a:ext cx="15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Image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TextShape 4"/>
          <p:cNvSpPr txBox="1"/>
          <p:nvPr/>
        </p:nvSpPr>
        <p:spPr>
          <a:xfrm>
            <a:off x="6048000" y="1329120"/>
            <a:ext cx="172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Target Image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5"/>
          <p:cNvSpPr txBox="1"/>
          <p:nvPr/>
        </p:nvSpPr>
        <p:spPr>
          <a:xfrm>
            <a:off x="6032160" y="3909600"/>
            <a:ext cx="1656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Image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TextShape 6"/>
          <p:cNvSpPr txBox="1"/>
          <p:nvPr/>
        </p:nvSpPr>
        <p:spPr>
          <a:xfrm>
            <a:off x="1008000" y="5040000"/>
            <a:ext cx="3384000" cy="1698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of images: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8000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of epochs: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rate: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1e-7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 decay: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0.01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Momentum: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0.9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008000" y="1656000"/>
            <a:ext cx="3384000" cy="338400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5832000" y="1677600"/>
            <a:ext cx="2066400" cy="206640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>
            <a:off x="5853600" y="4248000"/>
            <a:ext cx="2066400" cy="206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216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U-Net with Up-Convolutions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720000" y="1387800"/>
            <a:ext cx="4836960" cy="406440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5823720" y="1186560"/>
            <a:ext cx="2885760" cy="2320200"/>
          </a:xfrm>
          <a:prstGeom prst="rect">
            <a:avLst/>
          </a:prstGeom>
          <a:ln>
            <a:noFill/>
          </a:ln>
        </p:spPr>
      </p:pic>
      <p:sp>
        <p:nvSpPr>
          <p:cNvPr id="369" name="TextShape 2"/>
          <p:cNvSpPr txBox="1"/>
          <p:nvPr/>
        </p:nvSpPr>
        <p:spPr>
          <a:xfrm>
            <a:off x="6361920" y="864000"/>
            <a:ext cx="18111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# of images: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1224000" y="5832000"/>
            <a:ext cx="4249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trained with all available images yet!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3"/>
          <a:stretch/>
        </p:blipFill>
        <p:spPr>
          <a:xfrm>
            <a:off x="6264000" y="3960000"/>
            <a:ext cx="2160000" cy="2160000"/>
          </a:xfrm>
          <a:prstGeom prst="rect">
            <a:avLst/>
          </a:prstGeom>
          <a:ln>
            <a:noFill/>
          </a:ln>
        </p:spPr>
      </p:pic>
      <p:sp>
        <p:nvSpPr>
          <p:cNvPr id="372" name="TextShape 4"/>
          <p:cNvSpPr txBox="1"/>
          <p:nvPr/>
        </p:nvSpPr>
        <p:spPr>
          <a:xfrm>
            <a:off x="6408000" y="3650760"/>
            <a:ext cx="2088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Output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216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288000" y="864000"/>
            <a:ext cx="8532000" cy="574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we have learned: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state-of-the-art software in development can be cumbersome: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Importance of systematic troubleshooting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Implementing CNNs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CNNs 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Optimize learning parameters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Conclusion: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 capable of roughly predicting the target modality.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Further testing needed for performance evaluation …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Larger training set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Up-Convolutions ↔ Unpooling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Increasing depth of U-Net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Convolutions using padding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Cut input images to output shape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→ 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performance of U-Net with other CNNs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88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320400" y="2016000"/>
            <a:ext cx="8532000" cy="2238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Times New Roman"/>
              <a:buAutoNum type="romanU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324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 – U-Net I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Picture 3" descr=""/>
          <p:cNvPicPr/>
          <p:nvPr/>
        </p:nvPicPr>
        <p:blipFill>
          <a:blip r:embed="rId1"/>
          <a:stretch/>
        </p:blipFill>
        <p:spPr>
          <a:xfrm>
            <a:off x="1656000" y="1800000"/>
            <a:ext cx="5940720" cy="3999960"/>
          </a:xfrm>
          <a:prstGeom prst="rect">
            <a:avLst/>
          </a:prstGeom>
          <a:ln>
            <a:noFill/>
          </a:ln>
        </p:spPr>
      </p:pic>
      <p:sp>
        <p:nvSpPr>
          <p:cNvPr id="334" name="TextShape 2"/>
          <p:cNvSpPr txBox="1"/>
          <p:nvPr/>
        </p:nvSpPr>
        <p:spPr>
          <a:xfrm>
            <a:off x="324000" y="1152000"/>
            <a:ext cx="8532000" cy="935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feature: skip connections for reusing finer feature maps.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for medical image segmentation.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TextShape 3"/>
          <p:cNvSpPr txBox="1"/>
          <p:nvPr/>
        </p:nvSpPr>
        <p:spPr>
          <a:xfrm>
            <a:off x="557280" y="5832000"/>
            <a:ext cx="8082720" cy="64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2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Ronneberger, Olaf, Philipp Fischer, and Thomas Brox. "U-Net: Convolutional Networks for Biomedical Image Segmentation." Medical Image Computing and Computer-Assisted Intervention–MICCAI 2015. Springer International Publishing, 2015. 234-241.</a:t>
            </a:r>
            <a:endParaRPr b="0" lang="de-DE" sz="1200" spc="-1" strike="noStrike">
              <a:solidFill>
                <a:srgbClr val="9999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324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 – U-Net II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Picture 6" descr=""/>
          <p:cNvPicPr/>
          <p:nvPr/>
        </p:nvPicPr>
        <p:blipFill>
          <a:blip r:embed="rId1"/>
          <a:stretch/>
        </p:blipFill>
        <p:spPr>
          <a:xfrm>
            <a:off x="5249880" y="216000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38" name="Picture 7" descr=""/>
          <p:cNvPicPr/>
          <p:nvPr/>
        </p:nvPicPr>
        <p:blipFill>
          <a:blip r:embed="rId2"/>
          <a:stretch/>
        </p:blipFill>
        <p:spPr>
          <a:xfrm>
            <a:off x="320400" y="2160000"/>
            <a:ext cx="3578760" cy="357876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4384440" y="330948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TextShape 3"/>
          <p:cNvSpPr txBox="1"/>
          <p:nvPr/>
        </p:nvSpPr>
        <p:spPr>
          <a:xfrm>
            <a:off x="324000" y="1152000"/>
            <a:ext cx="8532000" cy="935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feature: skip connections for reusing finer feature maps.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for medical image segmentation.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4"/>
          <p:cNvSpPr txBox="1"/>
          <p:nvPr/>
        </p:nvSpPr>
        <p:spPr>
          <a:xfrm>
            <a:off x="557280" y="5832360"/>
            <a:ext cx="8082720" cy="64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2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Ronneberger, Olaf, Philipp Fischer, and Thomas Brox. "U-Net: Convolutional Networks for Biomedical Image Segmentation." Medical Image Computing and Computer-Assisted Intervention–MICCAI 2015. Springer International Publishing, 2015. 234-241.</a:t>
            </a:r>
            <a:endParaRPr b="0" lang="de-DE" sz="1200" spc="-1" strike="noStrike">
              <a:solidFill>
                <a:srgbClr val="999999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324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 – Idea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320400" y="1152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 U-Net Architecture to predict one modality given another.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volumetric data is available (Brain MRI)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4383000" y="333072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Picture 1" descr=""/>
          <p:cNvPicPr/>
          <p:nvPr/>
        </p:nvPicPr>
        <p:blipFill>
          <a:blip r:embed="rId1"/>
          <a:stretch/>
        </p:blipFill>
        <p:spPr>
          <a:xfrm>
            <a:off x="318960" y="218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46" name="Picture 3" descr=""/>
          <p:cNvPicPr/>
          <p:nvPr/>
        </p:nvPicPr>
        <p:blipFill>
          <a:blip r:embed="rId2"/>
          <a:stretch/>
        </p:blipFill>
        <p:spPr>
          <a:xfrm>
            <a:off x="5248440" y="2181240"/>
            <a:ext cx="3578760" cy="357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252000" y="288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description – Image Generation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320400" y="1152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 2D Images from raw volumetric data.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Normalize gray scale images.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9" name="Picture 1" descr=""/>
          <p:cNvPicPr/>
          <p:nvPr/>
        </p:nvPicPr>
        <p:blipFill>
          <a:blip r:embed="rId1"/>
          <a:stretch/>
        </p:blipFill>
        <p:spPr>
          <a:xfrm>
            <a:off x="318960" y="218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4228200" y="2217240"/>
            <a:ext cx="4627800" cy="347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88000" y="1658520"/>
            <a:ext cx="8496000" cy="4029480"/>
          </a:xfrm>
          <a:prstGeom prst="rect">
            <a:avLst/>
          </a:prstGeom>
          <a:ln>
            <a:noFill/>
          </a:ln>
        </p:spPr>
      </p:pic>
      <p:sp>
        <p:nvSpPr>
          <p:cNvPr id="352" name="TextShape 1"/>
          <p:cNvSpPr txBox="1"/>
          <p:nvPr/>
        </p:nvSpPr>
        <p:spPr>
          <a:xfrm>
            <a:off x="248400" y="219600"/>
            <a:ext cx="8103600" cy="50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 – Transposed Convolutions Bug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860040" y="1080000"/>
            <a:ext cx="7275960" cy="5328000"/>
          </a:xfrm>
          <a:prstGeom prst="rect">
            <a:avLst/>
          </a:prstGeom>
          <a:ln>
            <a:noFill/>
          </a:ln>
        </p:spPr>
      </p:pic>
      <p:sp>
        <p:nvSpPr>
          <p:cNvPr id="354" name="TextShape 1"/>
          <p:cNvSpPr txBox="1"/>
          <p:nvPr/>
        </p:nvSpPr>
        <p:spPr>
          <a:xfrm>
            <a:off x="248400" y="219600"/>
            <a:ext cx="8679600" cy="500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 – Forward Pass Bug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216000" y="29448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– U-Net with Unpooling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144000" y="1444320"/>
            <a:ext cx="5832000" cy="43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2016-07-16T12:21:03Z</dcterms:created>
  <dc:creator/>
  <dc:description>Rechteinhaber: Technische Universität München, https://www.tum.de
Gestaltung: ediundsepp Gestaltungsgesellschaft, München, http://www.ediundsepp.de
Technische Umsetzung: eWorks GmbH, Frankfurt am Main, http://www.eworks.de
</dc:description>
  <dc:language>de-DE</dc:language>
  <cp:lastModifiedBy/>
  <dcterms:modified xsi:type="dcterms:W3CDTF">2016-07-17T22:38:10Z</dcterms:modified>
  <cp:revision>40</cp:revision>
  <dc:subject/>
  <dc:title>@Fakultät@-Präsentationsvorlage</dc:title>
</cp:coreProperties>
</file>